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  <p:sldMasterId id="2147483949" r:id="rId3"/>
  </p:sldMasterIdLst>
  <p:notesMasterIdLst>
    <p:notesMasterId r:id="rId26"/>
  </p:notesMasterIdLst>
  <p:handoutMasterIdLst>
    <p:handoutMasterId r:id="rId27"/>
  </p:handoutMasterIdLst>
  <p:sldIdLst>
    <p:sldId id="256" r:id="rId4"/>
    <p:sldId id="259" r:id="rId5"/>
    <p:sldId id="279" r:id="rId6"/>
    <p:sldId id="280" r:id="rId7"/>
    <p:sldId id="286" r:id="rId8"/>
    <p:sldId id="283" r:id="rId9"/>
    <p:sldId id="284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bhani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7336" autoAdjust="0"/>
  </p:normalViewPr>
  <p:slideViewPr>
    <p:cSldViewPr>
      <p:cViewPr>
        <p:scale>
          <a:sx n="66" d="100"/>
          <a:sy n="66" d="100"/>
        </p:scale>
        <p:origin x="-151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5C79D-49EE-4566-AE0A-4D660E4364F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E0AFC-9264-4F77-9C77-5A9447491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FC018-7A4F-4F72-9D6B-2E597A9CB2C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7A7B3-E32A-46D9-A6C4-8101491AA0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7A7B3-E32A-46D9-A6C4-8101491AA06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7A7B3-E32A-46D9-A6C4-8101491AA06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1DD2-7FCA-42F2-895E-3F10FC2409E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D309-E2F2-4A6A-8A4E-2B397BE5D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1DD2-7FCA-42F2-895E-3F10FC2409E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D309-E2F2-4A6A-8A4E-2B397BE5D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1DD2-7FCA-42F2-895E-3F10FC2409E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D309-E2F2-4A6A-8A4E-2B397BE5D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1DD2-7FCA-42F2-895E-3F10FC2409E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D309-E2F2-4A6A-8A4E-2B397BE5D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1DD2-7FCA-42F2-895E-3F10FC2409E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D309-E2F2-4A6A-8A4E-2B397BE5D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1DD2-7FCA-42F2-895E-3F10FC2409E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D309-E2F2-4A6A-8A4E-2B397BE5D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1DD2-7FCA-42F2-895E-3F10FC2409E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D309-E2F2-4A6A-8A4E-2B397BE5D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1DD2-7FCA-42F2-895E-3F10FC2409E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D309-E2F2-4A6A-8A4E-2B397BE5D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1DD2-7FCA-42F2-895E-3F10FC2409E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3D309-E2F2-4A6A-8A4E-2B397BE5D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1DD2-7FCA-42F2-895E-3F10FC2409E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3D309-E2F2-4A6A-8A4E-2B397BE5D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314B4-6254-4295-BFCA-0B51602453E4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6FA13-2ED3-4A3B-87DB-E56F009D6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921DD2-7FCA-42F2-895E-3F10FC2409E1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7C3D309-E2F2-4A6A-8A4E-2B397BE5D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2819399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 Networks I</a:t>
            </a:r>
            <a:br>
              <a:rPr lang="en-US" dirty="0" smtClean="0"/>
            </a:br>
            <a:r>
              <a:rPr lang="en-US" dirty="0" smtClean="0"/>
              <a:t>Lecture 11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Advanced Computer Networks (ACN)  545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35052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Mr. </a:t>
            </a:r>
            <a:r>
              <a:rPr lang="en-US" dirty="0" err="1" smtClean="0">
                <a:solidFill>
                  <a:schemeClr val="tx1"/>
                </a:solidFill>
              </a:rPr>
              <a:t>Thilak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e Silva.</a:t>
            </a:r>
          </a:p>
          <a:p>
            <a:r>
              <a:rPr lang="en-US" b="1" i="1" dirty="0" err="1" smtClean="0"/>
              <a:t>BSc</a:t>
            </a:r>
            <a:r>
              <a:rPr lang="en-US" b="1" i="1" dirty="0" smtClean="0"/>
              <a:t>. Eng., </a:t>
            </a:r>
            <a:r>
              <a:rPr lang="en-US" b="1" i="1" dirty="0" err="1" smtClean="0"/>
              <a:t>MSc</a:t>
            </a:r>
            <a:r>
              <a:rPr lang="en-US" b="1" i="1" dirty="0" smtClean="0"/>
              <a:t>, </a:t>
            </a:r>
            <a:r>
              <a:rPr lang="en-US" b="1" i="1" dirty="0" err="1" smtClean="0"/>
              <a:t>CEng</a:t>
            </a:r>
            <a:r>
              <a:rPr lang="en-US" b="1" i="1" dirty="0" smtClean="0"/>
              <a:t>, FIE(SL), FIET(UK), CITP(UK), MBCS(UK), MIEEE (USA)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Leased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</a:t>
            </a:r>
            <a:r>
              <a:rPr lang="en-US" dirty="0" err="1" smtClean="0"/>
              <a:t>Mux</a:t>
            </a:r>
            <a:r>
              <a:rPr lang="en-US" dirty="0" smtClean="0"/>
              <a:t> s (</a:t>
            </a:r>
            <a:r>
              <a:rPr lang="en-US" dirty="0" smtClean="0"/>
              <a:t>A </a:t>
            </a:r>
            <a:r>
              <a:rPr lang="en-US" dirty="0" smtClean="0"/>
              <a:t>Special primary </a:t>
            </a:r>
            <a:r>
              <a:rPr lang="en-US" dirty="0" err="1" smtClean="0"/>
              <a:t>mux</a:t>
            </a:r>
            <a:r>
              <a:rPr lang="en-US" dirty="0" smtClean="0"/>
              <a:t> ) can be used to connect leased lines.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Cost of leased line connections are very expensive compared to dial-up connections.</a:t>
            </a: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52" name="Group 51"/>
          <p:cNvGrpSpPr/>
          <p:nvPr/>
        </p:nvGrpSpPr>
        <p:grpSpPr>
          <a:xfrm>
            <a:off x="1447800" y="3048000"/>
            <a:ext cx="5562600" cy="2045732"/>
            <a:chOff x="685800" y="3124200"/>
            <a:chExt cx="5562600" cy="2045732"/>
          </a:xfrm>
        </p:grpSpPr>
        <p:sp>
          <p:nvSpPr>
            <p:cNvPr id="22" name="Rounded Rectangle 21"/>
            <p:cNvSpPr/>
            <p:nvPr/>
          </p:nvSpPr>
          <p:spPr>
            <a:xfrm>
              <a:off x="3505200" y="3200400"/>
              <a:ext cx="1371600" cy="1752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 MUX</a:t>
              </a:r>
              <a:endParaRPr lang="en-US" dirty="0"/>
            </a:p>
          </p:txBody>
        </p:sp>
        <p:cxnSp>
          <p:nvCxnSpPr>
            <p:cNvPr id="25" name="Straight Connector 24"/>
            <p:cNvCxnSpPr>
              <a:stCxn id="22" idx="3"/>
            </p:cNvCxnSpPr>
            <p:nvPr/>
          </p:nvCxnSpPr>
          <p:spPr>
            <a:xfrm>
              <a:off x="4876800" y="4076700"/>
              <a:ext cx="1371600" cy="381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029200" y="35814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</a:t>
              </a:r>
              <a:r>
                <a:rPr lang="en-US" dirty="0" smtClean="0"/>
                <a:t>Mbps</a:t>
              </a:r>
              <a:endParaRPr lang="en-US" dirty="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981200" y="35052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981200" y="38100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981200" y="41148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981200" y="44196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981200" y="47244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1447800" y="3124200"/>
              <a:ext cx="1752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 * 64 Kbps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85800" y="3810000"/>
              <a:ext cx="1219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Leased Circuits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447800" y="4800600"/>
              <a:ext cx="23743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Inputs are configurable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Separated</a:t>
            </a:r>
            <a:r>
              <a:rPr lang="en-US" dirty="0" smtClean="0"/>
              <a:t> Signaling Network – C7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Signaling network is separated from the switching network.</a:t>
            </a:r>
          </a:p>
          <a:p>
            <a:r>
              <a:rPr lang="en-US" dirty="0" smtClean="0"/>
              <a:t>Signaling network became a packet switched network.</a:t>
            </a:r>
          </a:p>
          <a:p>
            <a:r>
              <a:rPr lang="en-US" dirty="0" smtClean="0"/>
              <a:t>Therefore C7 signaling supports transmission of both voice and data through the </a:t>
            </a:r>
            <a:r>
              <a:rPr lang="en-US" dirty="0" err="1" smtClean="0"/>
              <a:t>PSTn</a:t>
            </a:r>
            <a:r>
              <a:rPr lang="en-US" dirty="0" smtClean="0"/>
              <a:t> network.</a:t>
            </a: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ISDN - Integrated Services Digital Network </a:t>
            </a: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42" name="Group 41"/>
          <p:cNvGrpSpPr/>
          <p:nvPr/>
        </p:nvGrpSpPr>
        <p:grpSpPr>
          <a:xfrm>
            <a:off x="457200" y="1524000"/>
            <a:ext cx="8077200" cy="4876800"/>
            <a:chOff x="381000" y="1981200"/>
            <a:chExt cx="8077200" cy="4876800"/>
          </a:xfrm>
        </p:grpSpPr>
        <p:sp>
          <p:nvSpPr>
            <p:cNvPr id="8" name="Rounded Rectangle 7"/>
            <p:cNvSpPr/>
            <p:nvPr/>
          </p:nvSpPr>
          <p:spPr>
            <a:xfrm>
              <a:off x="7086600" y="2209800"/>
              <a:ext cx="1371600" cy="3810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Exchange</a:t>
              </a:r>
              <a:endParaRPr lang="en-US" dirty="0"/>
            </a:p>
          </p:txBody>
        </p:sp>
        <p:pic>
          <p:nvPicPr>
            <p:cNvPr id="9" name="Picture 2" descr="http://www.seacoasttelephone.com/images/SMS_Business_Telephon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7200" y="4953000"/>
              <a:ext cx="1143000" cy="1143002"/>
            </a:xfrm>
            <a:prstGeom prst="rect">
              <a:avLst/>
            </a:prstGeom>
            <a:noFill/>
          </p:spPr>
        </p:pic>
        <p:sp>
          <p:nvSpPr>
            <p:cNvPr id="14" name="TextBox 13"/>
            <p:cNvSpPr txBox="1"/>
            <p:nvPr/>
          </p:nvSpPr>
          <p:spPr>
            <a:xfrm>
              <a:off x="2362200" y="45720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OR</a:t>
              </a:r>
              <a:endParaRPr lang="en-US" dirty="0"/>
            </a:p>
          </p:txBody>
        </p:sp>
        <p:cxnSp>
          <p:nvCxnSpPr>
            <p:cNvPr id="21" name="Straight Connector 20"/>
            <p:cNvCxnSpPr>
              <a:stCxn id="9" idx="3"/>
            </p:cNvCxnSpPr>
            <p:nvPr/>
          </p:nvCxnSpPr>
          <p:spPr>
            <a:xfrm flipV="1">
              <a:off x="1600200" y="5486400"/>
              <a:ext cx="2514600" cy="381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133600" y="50292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64 Kbps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1000" y="6211669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Digital Phone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1000" y="4419600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Analog  Phone</a:t>
              </a:r>
              <a:endParaRPr lang="en-US" dirty="0"/>
            </a:p>
          </p:txBody>
        </p:sp>
        <p:cxnSp>
          <p:nvCxnSpPr>
            <p:cNvPr id="29" name="Straight Connector 28"/>
            <p:cNvCxnSpPr>
              <a:endCxn id="8" idx="1"/>
            </p:cNvCxnSpPr>
            <p:nvPr/>
          </p:nvCxnSpPr>
          <p:spPr>
            <a:xfrm>
              <a:off x="5410200" y="4114800"/>
              <a:ext cx="1676400" cy="1588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638800" y="3581400"/>
              <a:ext cx="13716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 * 64 Kbps</a:t>
              </a:r>
            </a:p>
            <a:p>
              <a:endParaRPr lang="en-US" dirty="0" smtClean="0"/>
            </a:p>
            <a:p>
              <a:endParaRPr lang="en-US" dirty="0" smtClean="0"/>
            </a:p>
            <a:p>
              <a:r>
                <a:rPr lang="en-US" dirty="0" smtClean="0"/>
                <a:t>+ 16  Kbps for  signaling</a:t>
              </a:r>
              <a:endParaRPr lang="en-US" dirty="0"/>
            </a:p>
          </p:txBody>
        </p:sp>
        <p:pic>
          <p:nvPicPr>
            <p:cNvPr id="32" name="Picture 2" descr="http://www.warepin.com/wp-content/uploads/2009/11/computer-hardware-fundamentals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1000" y="1981200"/>
              <a:ext cx="1068185" cy="955964"/>
            </a:xfrm>
            <a:prstGeom prst="rect">
              <a:avLst/>
            </a:prstGeom>
            <a:noFill/>
          </p:spPr>
        </p:pic>
        <p:sp>
          <p:nvSpPr>
            <p:cNvPr id="33" name="Rounded Rectangle 32"/>
            <p:cNvSpPr/>
            <p:nvPr/>
          </p:nvSpPr>
          <p:spPr>
            <a:xfrm>
              <a:off x="3962400" y="2286000"/>
              <a:ext cx="1447800" cy="3810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Network Interface</a:t>
              </a:r>
              <a:endParaRPr lang="en-US" dirty="0"/>
            </a:p>
          </p:txBody>
        </p:sp>
        <p:pic>
          <p:nvPicPr>
            <p:cNvPr id="34" name="Picture 2" descr="http://www.eoncc.com/images/MG_9427A_cc_000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7200" y="3429000"/>
              <a:ext cx="990600" cy="1053830"/>
            </a:xfrm>
            <a:prstGeom prst="rect">
              <a:avLst/>
            </a:prstGeom>
            <a:noFill/>
          </p:spPr>
        </p:pic>
        <p:pic>
          <p:nvPicPr>
            <p:cNvPr id="35" name="Picture 4" descr="http://t3.gstatic.com/images?q=tbn:ANd9GcTBF9VMVzK_funN4x3QsX5A7z5eGzaeqpp9TlloPF2XlZ27cdSI4kKoyyniWQ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286000" y="3581400"/>
              <a:ext cx="838200" cy="745067"/>
            </a:xfrm>
            <a:prstGeom prst="rect">
              <a:avLst/>
            </a:prstGeom>
            <a:noFill/>
          </p:spPr>
        </p:pic>
        <p:cxnSp>
          <p:nvCxnSpPr>
            <p:cNvPr id="36" name="Straight Connector 35"/>
            <p:cNvCxnSpPr/>
            <p:nvPr/>
          </p:nvCxnSpPr>
          <p:spPr>
            <a:xfrm>
              <a:off x="1524000" y="2590800"/>
              <a:ext cx="2362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4" idx="3"/>
              <a:endCxn id="35" idx="1"/>
            </p:cNvCxnSpPr>
            <p:nvPr/>
          </p:nvCxnSpPr>
          <p:spPr>
            <a:xfrm flipV="1">
              <a:off x="1447800" y="3953934"/>
              <a:ext cx="838200" cy="19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5" idx="3"/>
            </p:cNvCxnSpPr>
            <p:nvPr/>
          </p:nvCxnSpPr>
          <p:spPr>
            <a:xfrm>
              <a:off x="3124200" y="3953934"/>
              <a:ext cx="838200" cy="84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905000" y="33528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64 Kbps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981200" y="22860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64 Kbps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48000" y="3962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TA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ISDN - Integrated Services Digital Network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ISDN users circuit switching</a:t>
            </a:r>
          </a:p>
          <a:p>
            <a:r>
              <a:rPr lang="en-US" dirty="0" smtClean="0"/>
              <a:t>An ITU-T standard.</a:t>
            </a:r>
          </a:p>
          <a:p>
            <a:r>
              <a:rPr lang="en-US" dirty="0" smtClean="0"/>
              <a:t>Two physical interfaces,</a:t>
            </a:r>
          </a:p>
          <a:p>
            <a:pPr lvl="1"/>
            <a:r>
              <a:rPr lang="en-US" dirty="0" smtClean="0"/>
              <a:t>BRI -&gt; 2B+D</a:t>
            </a:r>
          </a:p>
          <a:p>
            <a:pPr lvl="1"/>
            <a:r>
              <a:rPr lang="en-US" dirty="0" smtClean="0"/>
              <a:t>PRI -&gt; 30B+D                                                               </a:t>
            </a:r>
            <a:endParaRPr lang="en-US" dirty="0" smtClean="0"/>
          </a:p>
          <a:p>
            <a:r>
              <a:rPr lang="en-US" dirty="0" smtClean="0"/>
              <a:t>BISDN – Broadband ISDN</a:t>
            </a:r>
          </a:p>
          <a:p>
            <a:pPr lvl="1"/>
            <a:r>
              <a:rPr lang="en-US" dirty="0" smtClean="0"/>
              <a:t>Provides up to 155 Mbps of speed</a:t>
            </a:r>
          </a:p>
          <a:p>
            <a:pPr lvl="1"/>
            <a:r>
              <a:rPr lang="en-US" dirty="0" smtClean="0"/>
              <a:t>Did not actually implemented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PSDN – Public Switch Data network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Introduced by ITU-T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 x.25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76" name="Group 75"/>
          <p:cNvGrpSpPr/>
          <p:nvPr/>
        </p:nvGrpSpPr>
        <p:grpSpPr>
          <a:xfrm>
            <a:off x="381000" y="1600200"/>
            <a:ext cx="8610600" cy="4495800"/>
            <a:chOff x="304800" y="1752600"/>
            <a:chExt cx="8610600" cy="4495800"/>
          </a:xfrm>
        </p:grpSpPr>
        <p:pic>
          <p:nvPicPr>
            <p:cNvPr id="6" name="Picture 2" descr="http://www.warepin.com/wp-content/uploads/2009/11/computer-hardware-fundamentals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" y="4191000"/>
              <a:ext cx="1068185" cy="955964"/>
            </a:xfrm>
            <a:prstGeom prst="rect">
              <a:avLst/>
            </a:prstGeom>
            <a:noFill/>
          </p:spPr>
        </p:pic>
        <p:sp>
          <p:nvSpPr>
            <p:cNvPr id="7" name="Rounded Rectangle 6"/>
            <p:cNvSpPr/>
            <p:nvPr/>
          </p:nvSpPr>
          <p:spPr>
            <a:xfrm>
              <a:off x="2590800" y="4114800"/>
              <a:ext cx="609600" cy="1143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191000" y="4299858"/>
              <a:ext cx="609600" cy="762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410200" y="4267200"/>
              <a:ext cx="609600" cy="762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553200" y="4267200"/>
              <a:ext cx="609600" cy="762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410200" y="5486400"/>
              <a:ext cx="609600" cy="762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410200" y="2971800"/>
              <a:ext cx="609600" cy="76200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848600" y="3810000"/>
              <a:ext cx="609600" cy="1143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2" descr="http://www.warepin.com/wp-content/uploads/2009/11/computer-hardware-fundamentals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00" y="1752600"/>
              <a:ext cx="1068185" cy="955964"/>
            </a:xfrm>
            <a:prstGeom prst="rect">
              <a:avLst/>
            </a:prstGeom>
            <a:noFill/>
          </p:spPr>
        </p:pic>
        <p:cxnSp>
          <p:nvCxnSpPr>
            <p:cNvPr id="19" name="Straight Connector 18"/>
            <p:cNvCxnSpPr>
              <a:stCxn id="6" idx="3"/>
              <a:endCxn id="7" idx="1"/>
            </p:cNvCxnSpPr>
            <p:nvPr/>
          </p:nvCxnSpPr>
          <p:spPr>
            <a:xfrm>
              <a:off x="1372985" y="4668982"/>
              <a:ext cx="1217815" cy="1731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438400" y="5334000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Network Interface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24000" y="4114800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Physical layer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43800" y="5181600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Network Interface</a:t>
              </a:r>
              <a:endParaRPr lang="en-US" dirty="0"/>
            </a:p>
          </p:txBody>
        </p:sp>
        <p:cxnSp>
          <p:nvCxnSpPr>
            <p:cNvPr id="25" name="Straight Connector 24"/>
            <p:cNvCxnSpPr>
              <a:stCxn id="7" idx="3"/>
              <a:endCxn id="9" idx="1"/>
            </p:cNvCxnSpPr>
            <p:nvPr/>
          </p:nvCxnSpPr>
          <p:spPr>
            <a:xfrm flipV="1">
              <a:off x="3200400" y="4680858"/>
              <a:ext cx="990600" cy="544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276600" y="4038600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 copper wires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67200" y="5181600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Packet switch</a:t>
              </a:r>
              <a:endParaRPr lang="en-US" dirty="0"/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16200000" flipH="1">
              <a:off x="1714500" y="4533900"/>
              <a:ext cx="3200400" cy="762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2247900" y="4381500"/>
              <a:ext cx="3581400" cy="1524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342900" y="4610100"/>
              <a:ext cx="3124200" cy="1588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1905000" y="3048000"/>
              <a:ext cx="2133600" cy="1588"/>
            </a:xfrm>
            <a:prstGeom prst="straightConnector1">
              <a:avLst/>
            </a:prstGeom>
            <a:ln w="254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828800" y="3124200"/>
              <a:ext cx="2667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Data Link Layer – LAP-B</a:t>
              </a:r>
              <a:endParaRPr lang="en-US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4038600" y="2667000"/>
              <a:ext cx="3276600" cy="1588"/>
            </a:xfrm>
            <a:prstGeom prst="straightConnector1">
              <a:avLst/>
            </a:prstGeom>
            <a:ln w="254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5676900" y="4457700"/>
              <a:ext cx="3505200" cy="762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4495800" y="2209800"/>
              <a:ext cx="2667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Network Layer </a:t>
              </a:r>
              <a:endParaRPr lang="en-US" dirty="0"/>
            </a:p>
          </p:txBody>
        </p:sp>
        <p:cxnSp>
          <p:nvCxnSpPr>
            <p:cNvPr id="53" name="Straight Connector 52"/>
            <p:cNvCxnSpPr>
              <a:stCxn id="9" idx="3"/>
              <a:endCxn id="10" idx="1"/>
            </p:cNvCxnSpPr>
            <p:nvPr/>
          </p:nvCxnSpPr>
          <p:spPr>
            <a:xfrm flipV="1">
              <a:off x="4800600" y="4648200"/>
              <a:ext cx="609600" cy="326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10" idx="3"/>
              <a:endCxn id="11" idx="1"/>
            </p:cNvCxnSpPr>
            <p:nvPr/>
          </p:nvCxnSpPr>
          <p:spPr>
            <a:xfrm>
              <a:off x="6019800" y="4648200"/>
              <a:ext cx="5334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30" idx="3"/>
              <a:endCxn id="13" idx="1"/>
            </p:cNvCxnSpPr>
            <p:nvPr/>
          </p:nvCxnSpPr>
          <p:spPr>
            <a:xfrm flipV="1">
              <a:off x="4648200" y="3352800"/>
              <a:ext cx="762000" cy="1008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13" idx="3"/>
              <a:endCxn id="11" idx="0"/>
            </p:cNvCxnSpPr>
            <p:nvPr/>
          </p:nvCxnSpPr>
          <p:spPr>
            <a:xfrm>
              <a:off x="6019800" y="3352800"/>
              <a:ext cx="838200" cy="914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12" idx="1"/>
            </p:cNvCxnSpPr>
            <p:nvPr/>
          </p:nvCxnSpPr>
          <p:spPr>
            <a:xfrm rot="16200000" flipH="1">
              <a:off x="4648200" y="5105400"/>
              <a:ext cx="838200" cy="685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12" idx="3"/>
              <a:endCxn id="11" idx="2"/>
            </p:cNvCxnSpPr>
            <p:nvPr/>
          </p:nvCxnSpPr>
          <p:spPr>
            <a:xfrm flipV="1">
              <a:off x="6019800" y="5029200"/>
              <a:ext cx="838200" cy="838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11" idx="3"/>
            </p:cNvCxnSpPr>
            <p:nvPr/>
          </p:nvCxnSpPr>
          <p:spPr>
            <a:xfrm>
              <a:off x="7162800" y="4648200"/>
              <a:ext cx="6858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14" idx="0"/>
              <a:endCxn id="15" idx="2"/>
            </p:cNvCxnSpPr>
            <p:nvPr/>
          </p:nvCxnSpPr>
          <p:spPr>
            <a:xfrm rot="5400000" flipH="1" flipV="1">
              <a:off x="7603028" y="3258936"/>
              <a:ext cx="1101436" cy="693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609600" y="5029200"/>
            <a:ext cx="914400" cy="1600200"/>
            <a:chOff x="228600" y="4648200"/>
            <a:chExt cx="1538514" cy="2057400"/>
          </a:xfrm>
        </p:grpSpPr>
        <p:sp>
          <p:nvSpPr>
            <p:cNvPr id="77" name="Rectangle 76"/>
            <p:cNvSpPr/>
            <p:nvPr/>
          </p:nvSpPr>
          <p:spPr>
            <a:xfrm>
              <a:off x="228600" y="4648200"/>
              <a:ext cx="15240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X.25</a:t>
              </a:r>
              <a:endParaRPr lang="en-US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28600" y="5334000"/>
              <a:ext cx="1524000" cy="685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LAP-B</a:t>
              </a:r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43114" y="6019800"/>
              <a:ext cx="1524000" cy="6858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X.25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PSDN – IP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ISOC developed another public switch network called IP network. </a:t>
            </a:r>
          </a:p>
          <a:p>
            <a:r>
              <a:rPr lang="en-US" dirty="0" smtClean="0"/>
              <a:t>They used routers instead of  packet switches. A Router can be placed either in customer premises or in service providers premises.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PSDN – IP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normally a private network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6" name="Group 35"/>
          <p:cNvGrpSpPr/>
          <p:nvPr/>
        </p:nvGrpSpPr>
        <p:grpSpPr>
          <a:xfrm>
            <a:off x="1295400" y="1676400"/>
            <a:ext cx="7482114" cy="4918364"/>
            <a:chOff x="1295400" y="1676400"/>
            <a:chExt cx="7482114" cy="4918364"/>
          </a:xfrm>
        </p:grpSpPr>
        <p:grpSp>
          <p:nvGrpSpPr>
            <p:cNvPr id="31" name="Group 30"/>
            <p:cNvGrpSpPr/>
            <p:nvPr/>
          </p:nvGrpSpPr>
          <p:grpSpPr>
            <a:xfrm>
              <a:off x="1295400" y="2362200"/>
              <a:ext cx="6781800" cy="4232564"/>
              <a:chOff x="914400" y="1143000"/>
              <a:chExt cx="7316585" cy="4918364"/>
            </a:xfrm>
          </p:grpSpPr>
          <p:pic>
            <p:nvPicPr>
              <p:cNvPr id="7" name="Picture 2" descr="http://www.warepin.com/wp-content/uploads/2009/11/computer-hardware-fundamentals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038600" y="5105400"/>
                <a:ext cx="1068185" cy="955964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http://www.warepin.com/wp-content/uploads/2009/11/computer-hardware-fundamentals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886200" y="1143000"/>
                <a:ext cx="1068185" cy="955964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http://www.warepin.com/wp-content/uploads/2009/11/computer-hardware-fundamentals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162800" y="3200400"/>
                <a:ext cx="1068185" cy="955964"/>
              </a:xfrm>
              <a:prstGeom prst="rect">
                <a:avLst/>
              </a:prstGeom>
              <a:noFill/>
            </p:spPr>
          </p:pic>
          <p:sp>
            <p:nvSpPr>
              <p:cNvPr id="10" name="Oval 9"/>
              <p:cNvSpPr/>
              <p:nvPr/>
            </p:nvSpPr>
            <p:spPr>
              <a:xfrm>
                <a:off x="2286000" y="3429000"/>
                <a:ext cx="6858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4114800" y="4267200"/>
                <a:ext cx="6858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4038600" y="2362200"/>
                <a:ext cx="6858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867400" y="3429000"/>
                <a:ext cx="685800" cy="533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>
                <a:endCxn id="10" idx="2"/>
              </p:cNvCxnSpPr>
              <p:nvPr/>
            </p:nvCxnSpPr>
            <p:spPr>
              <a:xfrm flipV="1">
                <a:off x="1752600" y="3695700"/>
                <a:ext cx="533400" cy="381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10" idx="7"/>
                <a:endCxn id="13" idx="2"/>
              </p:cNvCxnSpPr>
              <p:nvPr/>
            </p:nvCxnSpPr>
            <p:spPr>
              <a:xfrm rot="5400000" flipH="1" flipV="1">
                <a:off x="3015876" y="2484392"/>
                <a:ext cx="878215" cy="11672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10" idx="5"/>
                <a:endCxn id="12" idx="2"/>
              </p:cNvCxnSpPr>
              <p:nvPr/>
            </p:nvCxnSpPr>
            <p:spPr>
              <a:xfrm rot="16200000" flipH="1">
                <a:off x="3168276" y="3587375"/>
                <a:ext cx="649615" cy="12434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8" idx="2"/>
                <a:endCxn id="13" idx="0"/>
              </p:cNvCxnSpPr>
              <p:nvPr/>
            </p:nvCxnSpPr>
            <p:spPr>
              <a:xfrm rot="5400000">
                <a:off x="4269279" y="2211186"/>
                <a:ext cx="263236" cy="3879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343400" y="5029200"/>
                <a:ext cx="4572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13" idx="6"/>
                <a:endCxn id="14" idx="1"/>
              </p:cNvCxnSpPr>
              <p:nvPr/>
            </p:nvCxnSpPr>
            <p:spPr>
              <a:xfrm>
                <a:off x="4724400" y="2628900"/>
                <a:ext cx="1243433" cy="87821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stCxn id="12" idx="6"/>
                <a:endCxn id="14" idx="3"/>
              </p:cNvCxnSpPr>
              <p:nvPr/>
            </p:nvCxnSpPr>
            <p:spPr>
              <a:xfrm flipV="1">
                <a:off x="4800600" y="3884285"/>
                <a:ext cx="1167233" cy="64961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14" idx="6"/>
                <a:endCxn id="9" idx="1"/>
              </p:cNvCxnSpPr>
              <p:nvPr/>
            </p:nvCxnSpPr>
            <p:spPr>
              <a:xfrm flipV="1">
                <a:off x="6553200" y="3678382"/>
                <a:ext cx="609600" cy="1731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6" name="Picture 2" descr="http://www.warepin.com/wp-content/uploads/2009/11/computer-hardware-fundamentals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914400" y="3276600"/>
                <a:ext cx="1068185" cy="955964"/>
              </a:xfrm>
              <a:prstGeom prst="rect">
                <a:avLst/>
              </a:prstGeom>
              <a:noFill/>
            </p:spPr>
          </p:pic>
        </p:grpSp>
        <p:grpSp>
          <p:nvGrpSpPr>
            <p:cNvPr id="35" name="Group 34"/>
            <p:cNvGrpSpPr/>
            <p:nvPr/>
          </p:nvGrpSpPr>
          <p:grpSpPr>
            <a:xfrm>
              <a:off x="7239000" y="1676400"/>
              <a:ext cx="1538514" cy="2057400"/>
              <a:chOff x="7239000" y="1676400"/>
              <a:chExt cx="1538514" cy="205740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7239000" y="1676400"/>
                <a:ext cx="15240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IP</a:t>
                </a:r>
                <a:endParaRPr lang="en-US" dirty="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239000" y="2362200"/>
                <a:ext cx="1524000" cy="68580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HDLC, PPP</a:t>
                </a:r>
                <a:endParaRPr lang="en-US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253514" y="3048000"/>
                <a:ext cx="1524000" cy="6858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RS -232</a:t>
                </a:r>
                <a:endParaRPr lang="en-US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Internet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customer need a service provider to get connected to internet/ public network.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26" name="Group 25"/>
          <p:cNvGrpSpPr/>
          <p:nvPr/>
        </p:nvGrpSpPr>
        <p:grpSpPr>
          <a:xfrm>
            <a:off x="1066800" y="3124200"/>
            <a:ext cx="6553200" cy="3184868"/>
            <a:chOff x="1066800" y="3124200"/>
            <a:chExt cx="6553200" cy="3184868"/>
          </a:xfrm>
        </p:grpSpPr>
        <p:sp>
          <p:nvSpPr>
            <p:cNvPr id="6" name="Oval 5"/>
            <p:cNvSpPr/>
            <p:nvPr/>
          </p:nvSpPr>
          <p:spPr>
            <a:xfrm>
              <a:off x="1066800" y="3124200"/>
              <a:ext cx="1905000" cy="19812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Private Network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5715000" y="3200400"/>
              <a:ext cx="1905000" cy="19812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Public Network</a:t>
              </a:r>
              <a:endParaRPr lang="en-US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886200" y="3886200"/>
              <a:ext cx="762000" cy="6096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ISP</a:t>
              </a:r>
              <a:endParaRPr lang="en-US" dirty="0"/>
            </a:p>
          </p:txBody>
        </p:sp>
        <p:cxnSp>
          <p:nvCxnSpPr>
            <p:cNvPr id="10" name="Straight Connector 9"/>
            <p:cNvCxnSpPr>
              <a:stCxn id="6" idx="6"/>
              <a:endCxn id="8" idx="1"/>
            </p:cNvCxnSpPr>
            <p:nvPr/>
          </p:nvCxnSpPr>
          <p:spPr>
            <a:xfrm>
              <a:off x="2971800" y="4114800"/>
              <a:ext cx="914400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8" idx="3"/>
              <a:endCxn id="7" idx="2"/>
            </p:cNvCxnSpPr>
            <p:nvPr/>
          </p:nvCxnSpPr>
          <p:spPr>
            <a:xfrm>
              <a:off x="4648200" y="4191000"/>
              <a:ext cx="1066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2" descr="http://www.warepin.com/wp-content/uploads/2009/11/computer-hardware-fundamentals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5486400"/>
              <a:ext cx="990109" cy="822668"/>
            </a:xfrm>
            <a:prstGeom prst="rect">
              <a:avLst/>
            </a:prstGeom>
            <a:noFill/>
          </p:spPr>
        </p:pic>
        <p:cxnSp>
          <p:nvCxnSpPr>
            <p:cNvPr id="16" name="Straight Connector 15"/>
            <p:cNvCxnSpPr/>
            <p:nvPr/>
          </p:nvCxnSpPr>
          <p:spPr>
            <a:xfrm rot="5400000" flipH="1" flipV="1">
              <a:off x="2552700" y="4457700"/>
              <a:ext cx="1524000" cy="1447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895600" y="5562600"/>
              <a:ext cx="1066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Dial up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Internet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47" name="Group 46"/>
          <p:cNvGrpSpPr/>
          <p:nvPr/>
        </p:nvGrpSpPr>
        <p:grpSpPr>
          <a:xfrm>
            <a:off x="304800" y="2286000"/>
            <a:ext cx="8686800" cy="2675930"/>
            <a:chOff x="304800" y="2286000"/>
            <a:chExt cx="8686800" cy="2675930"/>
          </a:xfrm>
        </p:grpSpPr>
        <p:pic>
          <p:nvPicPr>
            <p:cNvPr id="15" name="Picture 2" descr="http://www.warepin.com/wp-content/uploads/2009/11/computer-hardware-fundamentals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" y="3200400"/>
              <a:ext cx="990109" cy="822668"/>
            </a:xfrm>
            <a:prstGeom prst="rect">
              <a:avLst/>
            </a:prstGeom>
            <a:noFill/>
          </p:spPr>
        </p:pic>
        <p:sp>
          <p:nvSpPr>
            <p:cNvPr id="18" name="Rounded Rectangle 17"/>
            <p:cNvSpPr/>
            <p:nvPr/>
          </p:nvSpPr>
          <p:spPr>
            <a:xfrm>
              <a:off x="1905000" y="3352800"/>
              <a:ext cx="457200" cy="533400"/>
            </a:xfrm>
            <a:prstGeom prst="roundRect">
              <a:avLst>
                <a:gd name="adj" fmla="val 283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Cloud Callout 18"/>
            <p:cNvSpPr/>
            <p:nvPr/>
          </p:nvSpPr>
          <p:spPr>
            <a:xfrm>
              <a:off x="2743200" y="2895600"/>
              <a:ext cx="1447800" cy="11430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PSTN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04800" y="41910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Customer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76400" y="40386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Modem</a:t>
              </a:r>
              <a:endParaRPr lang="en-US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800600" y="2971800"/>
              <a:ext cx="990600" cy="914400"/>
            </a:xfrm>
            <a:prstGeom prst="roundRect">
              <a:avLst>
                <a:gd name="adj" fmla="val 283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495800" y="4038600"/>
              <a:ext cx="1905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Modem band + Remote Access server</a:t>
              </a:r>
              <a:endParaRPr lang="en-US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6553200" y="3124200"/>
              <a:ext cx="457200" cy="533400"/>
            </a:xfrm>
            <a:prstGeom prst="roundRect">
              <a:avLst>
                <a:gd name="adj" fmla="val 2838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77000" y="39624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ISP</a:t>
              </a:r>
              <a:endParaRPr lang="en-US" dirty="0"/>
            </a:p>
          </p:txBody>
        </p:sp>
        <p:sp>
          <p:nvSpPr>
            <p:cNvPr id="26" name="Cloud Callout 25"/>
            <p:cNvSpPr/>
            <p:nvPr/>
          </p:nvSpPr>
          <p:spPr>
            <a:xfrm>
              <a:off x="7467600" y="2286000"/>
              <a:ext cx="1524000" cy="2057400"/>
            </a:xfrm>
            <a:prstGeom prst="cloudCallou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Internet</a:t>
              </a:r>
              <a:endParaRPr lang="en-US" dirty="0"/>
            </a:p>
          </p:txBody>
        </p:sp>
        <p:cxnSp>
          <p:nvCxnSpPr>
            <p:cNvPr id="28" name="Straight Connector 27"/>
            <p:cNvCxnSpPr>
              <a:stCxn id="15" idx="3"/>
              <a:endCxn id="18" idx="1"/>
            </p:cNvCxnSpPr>
            <p:nvPr/>
          </p:nvCxnSpPr>
          <p:spPr>
            <a:xfrm>
              <a:off x="1294909" y="3611734"/>
              <a:ext cx="610091" cy="77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8" idx="3"/>
              <a:endCxn id="19" idx="0"/>
            </p:cNvCxnSpPr>
            <p:nvPr/>
          </p:nvCxnSpPr>
          <p:spPr>
            <a:xfrm flipV="1">
              <a:off x="2362200" y="3467100"/>
              <a:ext cx="38549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9" idx="2"/>
              <a:endCxn id="22" idx="1"/>
            </p:cNvCxnSpPr>
            <p:nvPr/>
          </p:nvCxnSpPr>
          <p:spPr>
            <a:xfrm flipV="1">
              <a:off x="4189794" y="3429000"/>
              <a:ext cx="610806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2" idx="3"/>
              <a:endCxn id="24" idx="1"/>
            </p:cNvCxnSpPr>
            <p:nvPr/>
          </p:nvCxnSpPr>
          <p:spPr>
            <a:xfrm flipV="1">
              <a:off x="5791200" y="3390900"/>
              <a:ext cx="762000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4" idx="3"/>
              <a:endCxn id="26" idx="0"/>
            </p:cNvCxnSpPr>
            <p:nvPr/>
          </p:nvCxnSpPr>
          <p:spPr>
            <a:xfrm flipV="1">
              <a:off x="7010400" y="3314700"/>
              <a:ext cx="461927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4114800" y="3276600"/>
              <a:ext cx="762000" cy="1143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114800" y="3619500"/>
              <a:ext cx="762000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3810000" y="3733800"/>
              <a:ext cx="990600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4114800" y="3162300"/>
              <a:ext cx="685800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Internet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ISP a need to get a leased line from a bigger Service provider.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Small ISP </a:t>
            </a:r>
            <a:r>
              <a:rPr lang="en-US" dirty="0" smtClean="0"/>
              <a:t>                   Telecom                   Tier 1           						           Operators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7" name="Straight Arrow Connector 6"/>
          <p:cNvCxnSpPr/>
          <p:nvPr/>
        </p:nvCxnSpPr>
        <p:spPr>
          <a:xfrm>
            <a:off x="2743200" y="3581400"/>
            <a:ext cx="1295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715000" y="3581400"/>
            <a:ext cx="1295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Today's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PSTN</a:t>
            </a:r>
            <a:endParaRPr lang="en-US" dirty="0" smtClean="0"/>
          </a:p>
          <a:p>
            <a:r>
              <a:rPr lang="en-US" dirty="0" smtClean="0"/>
              <a:t>Signaling</a:t>
            </a:r>
          </a:p>
          <a:p>
            <a:r>
              <a:rPr lang="en-US" dirty="0" smtClean="0"/>
              <a:t>ISDN</a:t>
            </a:r>
          </a:p>
          <a:p>
            <a:r>
              <a:rPr lang="en-US" dirty="0" smtClean="0"/>
              <a:t>PDSN</a:t>
            </a:r>
          </a:p>
          <a:p>
            <a:r>
              <a:rPr lang="en-US" dirty="0" smtClean="0"/>
              <a:t>Internet Connections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7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Internet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46256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3" name="Group 32"/>
          <p:cNvGrpSpPr/>
          <p:nvPr/>
        </p:nvGrpSpPr>
        <p:grpSpPr>
          <a:xfrm>
            <a:off x="609600" y="1905000"/>
            <a:ext cx="8001000" cy="3810000"/>
            <a:chOff x="609600" y="1905000"/>
            <a:chExt cx="8001000" cy="3810000"/>
          </a:xfrm>
        </p:grpSpPr>
        <p:pic>
          <p:nvPicPr>
            <p:cNvPr id="9" name="Picture 2" descr="http://www.warepin.com/wp-content/uploads/2009/11/computer-hardware-fundamentals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" y="2209800"/>
              <a:ext cx="990109" cy="822668"/>
            </a:xfrm>
            <a:prstGeom prst="rect">
              <a:avLst/>
            </a:prstGeom>
            <a:noFill/>
          </p:spPr>
        </p:pic>
        <p:sp>
          <p:nvSpPr>
            <p:cNvPr id="10" name="Rectangle 9"/>
            <p:cNvSpPr/>
            <p:nvPr/>
          </p:nvSpPr>
          <p:spPr>
            <a:xfrm>
              <a:off x="2590800" y="2362200"/>
              <a:ext cx="533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4600" y="3048000"/>
              <a:ext cx="99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ADSL modem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38600" y="1905000"/>
              <a:ext cx="15240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DSLAM      </a:t>
              </a:r>
            </a:p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62400" y="2514600"/>
              <a:ext cx="1676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ADSL modem bank</a:t>
              </a:r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6400800" y="2057400"/>
              <a:ext cx="11430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 router</a:t>
              </a:r>
              <a:endParaRPr lang="en-US" dirty="0"/>
            </a:p>
          </p:txBody>
        </p:sp>
        <p:sp>
          <p:nvSpPr>
            <p:cNvPr id="15" name="Cloud Callout 14"/>
            <p:cNvSpPr/>
            <p:nvPr/>
          </p:nvSpPr>
          <p:spPr>
            <a:xfrm rot="10800000">
              <a:off x="6781800" y="4191000"/>
              <a:ext cx="1828800" cy="114300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15200" y="4648200"/>
              <a:ext cx="1066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MPLS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572000" y="4267200"/>
              <a:ext cx="762000" cy="1371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743200" y="4343400"/>
              <a:ext cx="762000" cy="1371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>
              <a:stCxn id="9" idx="3"/>
              <a:endCxn id="10" idx="1"/>
            </p:cNvCxnSpPr>
            <p:nvPr/>
          </p:nvCxnSpPr>
          <p:spPr>
            <a:xfrm>
              <a:off x="1599709" y="2621134"/>
              <a:ext cx="991091" cy="77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0" idx="3"/>
            </p:cNvCxnSpPr>
            <p:nvPr/>
          </p:nvCxnSpPr>
          <p:spPr>
            <a:xfrm flipV="1">
              <a:off x="3124200" y="2590800"/>
              <a:ext cx="990600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562600" y="2514600"/>
              <a:ext cx="914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6515100" y="3543300"/>
              <a:ext cx="16002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7" idx="3"/>
            </p:cNvCxnSpPr>
            <p:nvPr/>
          </p:nvCxnSpPr>
          <p:spPr>
            <a:xfrm rot="10800000">
              <a:off x="5334000" y="4953000"/>
              <a:ext cx="1524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7" idx="1"/>
              <a:endCxn id="18" idx="3"/>
            </p:cNvCxnSpPr>
            <p:nvPr/>
          </p:nvCxnSpPr>
          <p:spPr>
            <a:xfrm rot="10800000" flipV="1">
              <a:off x="3505200" y="4953000"/>
              <a:ext cx="1066800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1600200" y="1905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copper wires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Internet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Instead of two copper wires we can have a fiber ring in the access network.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Can get higher bit rates.</a:t>
            </a:r>
          </a:p>
          <a:p>
            <a:r>
              <a:rPr lang="en-US" dirty="0" smtClean="0"/>
              <a:t>PON , FTTH, FTTN 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25" name="Group 24"/>
          <p:cNvGrpSpPr/>
          <p:nvPr/>
        </p:nvGrpSpPr>
        <p:grpSpPr>
          <a:xfrm>
            <a:off x="1143000" y="2895600"/>
            <a:ext cx="7162800" cy="2438400"/>
            <a:chOff x="1143000" y="2971800"/>
            <a:chExt cx="7783345" cy="2590800"/>
          </a:xfrm>
        </p:grpSpPr>
        <p:pic>
          <p:nvPicPr>
            <p:cNvPr id="9" name="Picture 2" descr="http://www.warepin.com/wp-content/uploads/2009/11/computer-hardware-fundamentals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43000" y="3810000"/>
              <a:ext cx="990109" cy="822668"/>
            </a:xfrm>
            <a:prstGeom prst="rect">
              <a:avLst/>
            </a:prstGeom>
            <a:noFill/>
          </p:spPr>
        </p:pic>
        <p:sp>
          <p:nvSpPr>
            <p:cNvPr id="10" name="Oval 9"/>
            <p:cNvSpPr/>
            <p:nvPr/>
          </p:nvSpPr>
          <p:spPr>
            <a:xfrm>
              <a:off x="3505200" y="3200400"/>
              <a:ext cx="2362200" cy="2286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505200" y="3657600"/>
              <a:ext cx="3048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572000" y="3048000"/>
              <a:ext cx="3048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715000" y="4038600"/>
              <a:ext cx="3048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581400" y="4800600"/>
              <a:ext cx="3048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029200" y="5181600"/>
              <a:ext cx="3048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96200" y="4495800"/>
              <a:ext cx="12301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 Routers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29200" y="2971800"/>
              <a:ext cx="2044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Metro Ethernet box</a:t>
              </a:r>
              <a:endParaRPr lang="en-US" dirty="0"/>
            </a:p>
          </p:txBody>
        </p:sp>
        <p:cxnSp>
          <p:nvCxnSpPr>
            <p:cNvPr id="19" name="Straight Connector 18"/>
            <p:cNvCxnSpPr>
              <a:endCxn id="11" idx="1"/>
            </p:cNvCxnSpPr>
            <p:nvPr/>
          </p:nvCxnSpPr>
          <p:spPr>
            <a:xfrm flipV="1">
              <a:off x="2209800" y="3848100"/>
              <a:ext cx="1295400" cy="3429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3" idx="3"/>
            </p:cNvCxnSpPr>
            <p:nvPr/>
          </p:nvCxnSpPr>
          <p:spPr>
            <a:xfrm flipV="1">
              <a:off x="6019800" y="4191000"/>
              <a:ext cx="1828800" cy="38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7924800" y="3886200"/>
              <a:ext cx="6096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352800"/>
            <a:ext cx="7772400" cy="1470025"/>
          </a:xfrm>
        </p:spPr>
        <p:txBody>
          <a:bodyPr/>
          <a:lstStyle/>
          <a:p>
            <a:r>
              <a:rPr lang="en-US" dirty="0" smtClean="0"/>
              <a:t>Thank You…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6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Session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At the end of this session you will understand about the </a:t>
            </a:r>
            <a:r>
              <a:rPr lang="en-US" dirty="0" smtClean="0"/>
              <a:t>Public Switch Telephone  Network, </a:t>
            </a:r>
            <a:r>
              <a:rPr lang="en-US" dirty="0" smtClean="0"/>
              <a:t>Signaling</a:t>
            </a:r>
            <a:r>
              <a:rPr lang="en-US" dirty="0" smtClean="0"/>
              <a:t>, Integrated Services Digital Network and Internet connections.</a:t>
            </a:r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7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PSTN – Public Switch Telephone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724400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 smtClean="0"/>
              <a:t>PSTN contains an Access network, Transmission Network, Switching and Signaling.</a:t>
            </a:r>
          </a:p>
          <a:p>
            <a:endParaRPr lang="en-US" sz="12800" dirty="0" smtClean="0"/>
          </a:p>
          <a:p>
            <a:r>
              <a:rPr lang="en-US" sz="12800" dirty="0" smtClean="0"/>
              <a:t>Use TDM System </a:t>
            </a:r>
            <a:r>
              <a:rPr lang="en-US" sz="12800" dirty="0" smtClean="0">
                <a:sym typeface="Wingdings" pitchFamily="2" charset="2"/>
              </a:rPr>
              <a:t> Time Slots.</a:t>
            </a:r>
          </a:p>
          <a:p>
            <a:pPr>
              <a:buNone/>
            </a:pPr>
            <a:endParaRPr lang="en-US" sz="12800" dirty="0" smtClean="0">
              <a:sym typeface="Wingdings" pitchFamily="2" charset="2"/>
            </a:endParaRPr>
          </a:p>
          <a:p>
            <a:r>
              <a:rPr lang="en-US" sz="12800" dirty="0" smtClean="0">
                <a:sym typeface="Wingdings" pitchFamily="2" charset="2"/>
              </a:rPr>
              <a:t>It’s a Real time dedicated connection</a:t>
            </a:r>
            <a:r>
              <a:rPr lang="en-US" sz="12800" dirty="0" smtClean="0">
                <a:sym typeface="Wingdings" pitchFamily="2" charset="2"/>
              </a:rPr>
              <a:t>.</a:t>
            </a:r>
          </a:p>
          <a:p>
            <a:endParaRPr lang="en-US" sz="12800" dirty="0" smtClean="0">
              <a:sym typeface="Wingdings" pitchFamily="2" charset="2"/>
            </a:endParaRPr>
          </a:p>
          <a:p>
            <a:r>
              <a:rPr lang="en-US" sz="12800" dirty="0" smtClean="0">
                <a:sym typeface="Wingdings" pitchFamily="2" charset="2"/>
              </a:rPr>
              <a:t>The bandwidth is wasted in two copper wires in the Access networks as well as in between exchanges.</a:t>
            </a:r>
            <a:endParaRPr lang="en-US" sz="12800" dirty="0" smtClean="0"/>
          </a:p>
          <a:p>
            <a:endParaRPr lang="en-US" sz="7000" dirty="0" smtClean="0"/>
          </a:p>
          <a:p>
            <a:pPr algn="just">
              <a:buNone/>
            </a:pPr>
            <a:endParaRPr lang="en-US" sz="5900" dirty="0" smtClean="0"/>
          </a:p>
          <a:p>
            <a:pPr algn="just">
              <a:buNone/>
            </a:pPr>
            <a:r>
              <a:rPr lang="en-US" sz="5900" dirty="0" smtClean="0"/>
              <a:t>    </a:t>
            </a:r>
            <a:endParaRPr lang="en-US" sz="5900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7" name="Picture 9" descr="D:\Images\SLIIT LOGOs\LogoTran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PSTN – Public Switch Telephone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724400"/>
          </a:xfrm>
        </p:spPr>
        <p:txBody>
          <a:bodyPr>
            <a:normAutofit/>
          </a:bodyPr>
          <a:lstStyle/>
          <a:p>
            <a:endParaRPr lang="en-US" sz="7000" dirty="0" smtClean="0"/>
          </a:p>
          <a:p>
            <a:pPr algn="just">
              <a:buNone/>
            </a:pPr>
            <a:endParaRPr lang="en-US" sz="5900" dirty="0" smtClean="0"/>
          </a:p>
          <a:p>
            <a:pPr algn="just">
              <a:buNone/>
            </a:pPr>
            <a:r>
              <a:rPr lang="en-US" sz="5900" dirty="0" smtClean="0"/>
              <a:t>    </a:t>
            </a:r>
            <a:endParaRPr lang="en-US" sz="5900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7" name="Picture 9" descr="D:\Images\SLIIT LOGOs\LogoTran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62" name="Group 61"/>
          <p:cNvGrpSpPr/>
          <p:nvPr/>
        </p:nvGrpSpPr>
        <p:grpSpPr>
          <a:xfrm>
            <a:off x="228600" y="1600200"/>
            <a:ext cx="8610600" cy="4801394"/>
            <a:chOff x="304800" y="1676400"/>
            <a:chExt cx="8610600" cy="4801394"/>
          </a:xfrm>
        </p:grpSpPr>
        <p:sp>
          <p:nvSpPr>
            <p:cNvPr id="8" name="Rounded Rectangle 7"/>
            <p:cNvSpPr/>
            <p:nvPr/>
          </p:nvSpPr>
          <p:spPr>
            <a:xfrm>
              <a:off x="3505200" y="2514600"/>
              <a:ext cx="838200" cy="1371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324600" y="2514600"/>
              <a:ext cx="838200" cy="1371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>
              <a:stCxn id="8" idx="3"/>
              <a:endCxn id="9" idx="1"/>
            </p:cNvCxnSpPr>
            <p:nvPr/>
          </p:nvCxnSpPr>
          <p:spPr>
            <a:xfrm>
              <a:off x="4343400" y="3200400"/>
              <a:ext cx="1981200" cy="1588"/>
            </a:xfrm>
            <a:prstGeom prst="line">
              <a:avLst/>
            </a:prstGeom>
            <a:ln w="98425"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524000" y="3200400"/>
              <a:ext cx="1981200" cy="1588"/>
            </a:xfrm>
            <a:prstGeom prst="line">
              <a:avLst/>
            </a:prstGeom>
            <a:ln w="98425" cmpd="db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50" name="Picture 2" descr="http://www.seacoasttelephone.com/images/SMS_Business_Telephone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800" y="2667000"/>
              <a:ext cx="1295400" cy="1295402"/>
            </a:xfrm>
            <a:prstGeom prst="rect">
              <a:avLst/>
            </a:prstGeom>
            <a:noFill/>
          </p:spPr>
        </p:pic>
        <p:sp>
          <p:nvSpPr>
            <p:cNvPr id="18" name="TextBox 17"/>
            <p:cNvSpPr txBox="1"/>
            <p:nvPr/>
          </p:nvSpPr>
          <p:spPr>
            <a:xfrm>
              <a:off x="1676400" y="28194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  Copper Wires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0" y="27432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TDM - TS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00400" y="3886200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Circuit Switching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90600" y="1676400"/>
              <a:ext cx="2667000" cy="646331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Waste of Bandwidth –</a:t>
              </a:r>
            </a:p>
            <a:p>
              <a:r>
                <a:rPr lang="en-US" dirty="0" smtClean="0"/>
                <a:t>Use only 4 </a:t>
              </a:r>
              <a:r>
                <a:rPr lang="en-US" dirty="0" err="1" smtClean="0"/>
                <a:t>Khz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00800" y="1676400"/>
              <a:ext cx="22860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Real time dedicated connection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800600" y="32766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64 Kbps</a:t>
              </a:r>
              <a:endParaRPr lang="en-US" dirty="0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2819400" y="4648200"/>
              <a:ext cx="5486400" cy="1829594"/>
              <a:chOff x="2514600" y="4648200"/>
              <a:chExt cx="5486400" cy="1829594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 rot="5400000">
                <a:off x="2857500" y="5600700"/>
                <a:ext cx="1752600" cy="1588"/>
              </a:xfrm>
              <a:prstGeom prst="line">
                <a:avLst/>
              </a:prstGeom>
              <a:ln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581400" y="6248400"/>
                <a:ext cx="3581400" cy="1588"/>
              </a:xfrm>
              <a:prstGeom prst="line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Elbow Connector 31"/>
              <p:cNvCxnSpPr/>
              <p:nvPr/>
            </p:nvCxnSpPr>
            <p:spPr>
              <a:xfrm>
                <a:off x="3733800" y="5257800"/>
                <a:ext cx="1752600" cy="990600"/>
              </a:xfrm>
              <a:prstGeom prst="bentConnector3">
                <a:avLst>
                  <a:gd name="adj1" fmla="val 5000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Elbow Connector 42"/>
              <p:cNvCxnSpPr/>
              <p:nvPr/>
            </p:nvCxnSpPr>
            <p:spPr>
              <a:xfrm flipV="1">
                <a:off x="5029200" y="5257800"/>
                <a:ext cx="1295400" cy="990600"/>
              </a:xfrm>
              <a:prstGeom prst="bentConnector3">
                <a:avLst>
                  <a:gd name="adj1" fmla="val 34314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2514600" y="4648200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Occupancy</a:t>
                </a:r>
                <a:endParaRPr lang="en-US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7162800" y="6019800"/>
                <a:ext cx="838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Time</a:t>
                </a:r>
                <a:endParaRPr lang="en-US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19400" y="5105400"/>
                <a:ext cx="990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64 Kbps</a:t>
                </a:r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724400" y="5878284"/>
                <a:ext cx="60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Idle</a:t>
                </a:r>
                <a:endParaRPr lang="en-US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6629400" y="4191000"/>
              <a:ext cx="2286000" cy="923330"/>
            </a:xfrm>
            <a:prstGeom prst="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Because all the time 64Kpbs are not used bandwidth is wasted</a:t>
              </a:r>
            </a:p>
          </p:txBody>
        </p:sp>
        <p:sp>
          <p:nvSpPr>
            <p:cNvPr id="54" name="Down Arrow 53"/>
            <p:cNvSpPr/>
            <p:nvPr/>
          </p:nvSpPr>
          <p:spPr>
            <a:xfrm>
              <a:off x="2057400" y="2438400"/>
              <a:ext cx="304800" cy="4572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Up Arrow 59"/>
            <p:cNvSpPr/>
            <p:nvPr/>
          </p:nvSpPr>
          <p:spPr>
            <a:xfrm rot="19072130">
              <a:off x="5680447" y="3632990"/>
              <a:ext cx="381000" cy="1179644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Between Exchanges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Has two types,</a:t>
            </a:r>
          </a:p>
          <a:p>
            <a:pPr lvl="2"/>
            <a:r>
              <a:rPr lang="en-US" sz="3600" dirty="0" smtClean="0"/>
              <a:t>Channel Associated Signaling – C5, R2</a:t>
            </a:r>
          </a:p>
          <a:p>
            <a:pPr lvl="2"/>
            <a:r>
              <a:rPr lang="en-US" sz="3600" dirty="0" smtClean="0"/>
              <a:t>Separate Signaling Network – C7</a:t>
            </a: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Associated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PSTN if data transmission is needed first we need to convert the data signal in to an analog signal by using a modem.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V. Standards are used when sending data through a PSTN network.</a:t>
            </a: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23" name="Group 22"/>
          <p:cNvGrpSpPr/>
          <p:nvPr/>
        </p:nvGrpSpPr>
        <p:grpSpPr>
          <a:xfrm>
            <a:off x="1905000" y="3505200"/>
            <a:ext cx="4724400" cy="1477328"/>
            <a:chOff x="1905000" y="3733800"/>
            <a:chExt cx="4724400" cy="1477328"/>
          </a:xfrm>
        </p:grpSpPr>
        <p:sp>
          <p:nvSpPr>
            <p:cNvPr id="6" name="Rounded Rectangle 5"/>
            <p:cNvSpPr/>
            <p:nvPr/>
          </p:nvSpPr>
          <p:spPr>
            <a:xfrm>
              <a:off x="3276600" y="4038600"/>
              <a:ext cx="1066800" cy="1066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Modem</a:t>
              </a:r>
              <a:endParaRPr lang="en-US" dirty="0"/>
            </a:p>
          </p:txBody>
        </p:sp>
        <p:cxnSp>
          <p:nvCxnSpPr>
            <p:cNvPr id="9" name="Straight Arrow Connector 8"/>
            <p:cNvCxnSpPr>
              <a:endCxn id="6" idx="1"/>
            </p:cNvCxnSpPr>
            <p:nvPr/>
          </p:nvCxnSpPr>
          <p:spPr>
            <a:xfrm>
              <a:off x="1905000" y="4572000"/>
              <a:ext cx="1371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286000" y="41910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34000" y="3733800"/>
              <a:ext cx="12954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9.6  kbps</a:t>
              </a:r>
            </a:p>
            <a:p>
              <a:r>
                <a:rPr lang="en-US" dirty="0" smtClean="0"/>
                <a:t>14.4 Kbps</a:t>
              </a:r>
            </a:p>
            <a:p>
              <a:r>
                <a:rPr lang="en-US" dirty="0" smtClean="0"/>
                <a:t>19.2 Kbps</a:t>
              </a:r>
            </a:p>
            <a:p>
              <a:r>
                <a:rPr lang="en-US" dirty="0" smtClean="0"/>
                <a:t>28.2 Kbps</a:t>
              </a:r>
            </a:p>
            <a:p>
              <a:r>
                <a:rPr lang="en-US" dirty="0" smtClean="0"/>
                <a:t>54  Kbps</a:t>
              </a:r>
              <a:endParaRPr lang="en-US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4343400" y="3886200"/>
              <a:ext cx="99060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4267200" y="4953000"/>
              <a:ext cx="11430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133600" y="4572000"/>
              <a:ext cx="8382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V.35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Associated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TS 16 (16</a:t>
            </a:r>
            <a:r>
              <a:rPr lang="en-US" baseline="30000" dirty="0" smtClean="0"/>
              <a:t>th</a:t>
            </a:r>
            <a:r>
              <a:rPr lang="en-US" dirty="0" smtClean="0"/>
              <a:t> Time slot) of a Primary Multiplexer is allocated for signaling. </a:t>
            </a:r>
          </a:p>
          <a:p>
            <a:endParaRPr lang="en-US" dirty="0" smtClean="0"/>
          </a:p>
          <a:p>
            <a:r>
              <a:rPr lang="en-US" dirty="0" smtClean="0"/>
              <a:t>We can directly connect the customer equipment to the Multiplexer. (bypassing the exchange) That is called a leased line connection.</a:t>
            </a: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Leased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can directly connect the customer equipment to the Multiplexer. (bypassing the exchange) That is called a leased line connection.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 Switching.</a:t>
            </a:r>
          </a:p>
          <a:p>
            <a:r>
              <a:rPr lang="en-US" dirty="0" smtClean="0"/>
              <a:t>Point to point connection.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15000" y="6400800"/>
            <a:ext cx="2976563" cy="288925"/>
          </a:xfrm>
        </p:spPr>
        <p:txBody>
          <a:bodyPr/>
          <a:lstStyle/>
          <a:p>
            <a:pPr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Bookman Old Style" pitchFamily="18" charset="0"/>
              </a:rPr>
              <a:t>M.Sc. in IT - Year 1 Semester II - 2012</a:t>
            </a:r>
            <a:endParaRPr lang="en-US" sz="11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pic>
        <p:nvPicPr>
          <p:cNvPr id="5" name="Picture 9" descr="D:\Images\SLIIT LOGOs\LogoTra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97900" y="6424613"/>
            <a:ext cx="313580" cy="39528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7" name="Group 36"/>
          <p:cNvGrpSpPr/>
          <p:nvPr/>
        </p:nvGrpSpPr>
        <p:grpSpPr>
          <a:xfrm>
            <a:off x="609600" y="3657600"/>
            <a:ext cx="8915400" cy="1676400"/>
            <a:chOff x="609600" y="3733800"/>
            <a:chExt cx="8915400" cy="1676400"/>
          </a:xfrm>
        </p:grpSpPr>
        <p:sp>
          <p:nvSpPr>
            <p:cNvPr id="6" name="Rounded Rectangle 5"/>
            <p:cNvSpPr/>
            <p:nvPr/>
          </p:nvSpPr>
          <p:spPr>
            <a:xfrm>
              <a:off x="2590800" y="4495800"/>
              <a:ext cx="10668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Switch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495800" y="4191000"/>
              <a:ext cx="990600" cy="1219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MUX</a:t>
              </a:r>
              <a:endParaRPr lang="en-US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00800" y="4191000"/>
              <a:ext cx="990600" cy="1219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Higher Order MUX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96200" y="4114800"/>
              <a:ext cx="1828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Transmission Network</a:t>
              </a:r>
              <a:endParaRPr lang="en-US" dirty="0"/>
            </a:p>
          </p:txBody>
        </p:sp>
        <p:cxnSp>
          <p:nvCxnSpPr>
            <p:cNvPr id="12" name="Straight Connector 11"/>
            <p:cNvCxnSpPr>
              <a:stCxn id="8" idx="3"/>
            </p:cNvCxnSpPr>
            <p:nvPr/>
          </p:nvCxnSpPr>
          <p:spPr>
            <a:xfrm>
              <a:off x="7391400" y="4800600"/>
              <a:ext cx="17526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" idx="3"/>
              <a:endCxn id="8" idx="1"/>
            </p:cNvCxnSpPr>
            <p:nvPr/>
          </p:nvCxnSpPr>
          <p:spPr>
            <a:xfrm>
              <a:off x="5486400" y="4800600"/>
              <a:ext cx="91440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657600" y="4343400"/>
              <a:ext cx="8382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3657600" y="4572000"/>
              <a:ext cx="838200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6" idx="3"/>
              <a:endCxn id="7" idx="1"/>
            </p:cNvCxnSpPr>
            <p:nvPr/>
          </p:nvCxnSpPr>
          <p:spPr>
            <a:xfrm>
              <a:off x="3657600" y="4800600"/>
              <a:ext cx="838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581400" y="4953000"/>
              <a:ext cx="914400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657600" y="5105400"/>
              <a:ext cx="9144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Freeform 34"/>
            <p:cNvSpPr/>
            <p:nvPr/>
          </p:nvSpPr>
          <p:spPr>
            <a:xfrm>
              <a:off x="1219200" y="3733800"/>
              <a:ext cx="3309257" cy="751114"/>
            </a:xfrm>
            <a:custGeom>
              <a:avLst/>
              <a:gdLst>
                <a:gd name="connsiteX0" fmla="*/ 0 w 3309257"/>
                <a:gd name="connsiteY0" fmla="*/ 827313 h 827313"/>
                <a:gd name="connsiteX1" fmla="*/ 1349829 w 3309257"/>
                <a:gd name="connsiteY1" fmla="*/ 29028 h 827313"/>
                <a:gd name="connsiteX2" fmla="*/ 3309257 w 3309257"/>
                <a:gd name="connsiteY2" fmla="*/ 653142 h 827313"/>
                <a:gd name="connsiteX3" fmla="*/ 3309257 w 3309257"/>
                <a:gd name="connsiteY3" fmla="*/ 653142 h 827313"/>
                <a:gd name="connsiteX4" fmla="*/ 3280229 w 3309257"/>
                <a:gd name="connsiteY4" fmla="*/ 653142 h 827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9257" h="827313">
                  <a:moveTo>
                    <a:pt x="0" y="827313"/>
                  </a:moveTo>
                  <a:cubicBezTo>
                    <a:pt x="399143" y="442684"/>
                    <a:pt x="798286" y="58056"/>
                    <a:pt x="1349829" y="29028"/>
                  </a:cubicBezTo>
                  <a:cubicBezTo>
                    <a:pt x="1901372" y="0"/>
                    <a:pt x="3309257" y="653142"/>
                    <a:pt x="3309257" y="653142"/>
                  </a:cubicBezTo>
                  <a:lnTo>
                    <a:pt x="3309257" y="653142"/>
                  </a:lnTo>
                  <a:lnTo>
                    <a:pt x="3280229" y="653142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3250" name="Picture 2" descr="http://www.warepin.com/wp-content/uploads/2009/11/computer-hardware-fundamentals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" y="4267200"/>
              <a:ext cx="1066800" cy="95775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/>
          </p:nvSpPr>
          <p:spPr>
            <a:xfrm>
              <a:off x="2057400" y="3810000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Leased line </a:t>
              </a:r>
            </a:p>
            <a:p>
              <a:r>
                <a:rPr lang="en-US" dirty="0" smtClean="0"/>
                <a:t> 64Kbps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</TotalTime>
  <Words>919</Words>
  <Application>Microsoft Office PowerPoint</Application>
  <PresentationFormat>On-screen Show (4:3)</PresentationFormat>
  <Paragraphs>232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Custom Design</vt:lpstr>
      <vt:lpstr>1_Custom Design</vt:lpstr>
      <vt:lpstr>Module</vt:lpstr>
      <vt:lpstr>Communication Networks I Lecture 11  Advanced Computer Networks (ACN)  545 </vt:lpstr>
      <vt:lpstr>Today's Agenda</vt:lpstr>
      <vt:lpstr>Session Outcomes</vt:lpstr>
      <vt:lpstr>PSTN – Public Switch Telephone network</vt:lpstr>
      <vt:lpstr>PSTN – Public Switch Telephone network</vt:lpstr>
      <vt:lpstr>Signaling Between Exchanges</vt:lpstr>
      <vt:lpstr>Channel Associated Signaling</vt:lpstr>
      <vt:lpstr>Channel Associated Signaling</vt:lpstr>
      <vt:lpstr>Leased Line</vt:lpstr>
      <vt:lpstr>Leased Line</vt:lpstr>
      <vt:lpstr>Separated Signaling Network – C7</vt:lpstr>
      <vt:lpstr>ISDN - Integrated Services Digital Network </vt:lpstr>
      <vt:lpstr>ISDN - Integrated Services Digital Network  </vt:lpstr>
      <vt:lpstr>PSDN – Public Switch Data network </vt:lpstr>
      <vt:lpstr>PSDN – IP  </vt:lpstr>
      <vt:lpstr>PSDN – IP  </vt:lpstr>
      <vt:lpstr>Getting Internet Connection</vt:lpstr>
      <vt:lpstr>Getting Internet Connection</vt:lpstr>
      <vt:lpstr>Getting Internet Connection</vt:lpstr>
      <vt:lpstr>Getting Internet Connection</vt:lpstr>
      <vt:lpstr>Getting Internet Connection</vt:lpstr>
      <vt:lpstr>Thank You…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Computer Networks (ACN) - 545</dc:title>
  <dc:creator>Sobhani</dc:creator>
  <cp:lastModifiedBy>umanga.p</cp:lastModifiedBy>
  <cp:revision>210</cp:revision>
  <dcterms:created xsi:type="dcterms:W3CDTF">2012-01-15T04:20:11Z</dcterms:created>
  <dcterms:modified xsi:type="dcterms:W3CDTF">2012-04-25T08:03:35Z</dcterms:modified>
</cp:coreProperties>
</file>